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2676140933921"/>
          <c:y val="0.084671616047994"/>
          <c:w val="0.8190703533016"/>
          <c:h val="0.665168253968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$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3"/>
              <c:layout>
                <c:manualLayout>
                  <c:x val="0.00151200142199567"/>
                  <c:y val="-0.0233311730395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907200853197401"/>
                  <c:y val="-0.0285160822816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-0.02851587815942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0604800568798267"/>
                  <c:y val="0.00259235255994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47764503682891E-17"/>
                  <c:y val="-0.02539682539682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txPr>
              <a:bodyPr/>
              <a:lstStyle/>
              <a:p>
                <a:pPr>
                  <a:defRPr sz="118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  <c:pt idx="12">
                  <c:v>October</c:v>
                </c:pt>
                <c:pt idx="13">
                  <c:v>November</c:v>
                </c:pt>
                <c:pt idx="14">
                  <c:v>December</c:v>
                </c:pt>
              </c:strCache>
            </c:strRef>
          </c:cat>
          <c:val>
            <c:numRef>
              <c:f>Sheet1!$B$2:$B$16</c:f>
              <c:numCache>
                <c:formatCode>0.00000</c:formatCode>
                <c:ptCount val="15"/>
                <c:pt idx="0">
                  <c:v>500.0</c:v>
                </c:pt>
                <c:pt idx="1">
                  <c:v>450.0</c:v>
                </c:pt>
                <c:pt idx="2">
                  <c:v>440.0</c:v>
                </c:pt>
                <c:pt idx="3">
                  <c:v>395.0</c:v>
                </c:pt>
                <c:pt idx="4">
                  <c:v>365.0</c:v>
                </c:pt>
                <c:pt idx="5">
                  <c:v>365.0</c:v>
                </c:pt>
                <c:pt idx="6">
                  <c:v>355.0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axId val="2120259160"/>
        <c:axId val="202865258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    % of Sales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Sheet1!$A$2:$A$16</c:f>
              <c:strCache>
                <c:ptCount val="1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  <c:pt idx="12">
                  <c:v>October</c:v>
                </c:pt>
                <c:pt idx="13">
                  <c:v>November</c:v>
                </c:pt>
                <c:pt idx="14">
                  <c:v>December</c:v>
                </c:pt>
              </c:strCache>
            </c:strRef>
          </c:cat>
          <c:val>
            <c:numRef>
              <c:f>Sheet1!$C$2:$C$16</c:f>
              <c:numCache>
                <c:formatCode>0.0%</c:formatCode>
                <c:ptCount val="15"/>
                <c:pt idx="0">
                  <c:v>0.102</c:v>
                </c:pt>
                <c:pt idx="1">
                  <c:v>0.095</c:v>
                </c:pt>
                <c:pt idx="2">
                  <c:v>0.093</c:v>
                </c:pt>
                <c:pt idx="3">
                  <c:v>0.088</c:v>
                </c:pt>
                <c:pt idx="4">
                  <c:v>0.087</c:v>
                </c:pt>
                <c:pt idx="5">
                  <c:v>0.087</c:v>
                </c:pt>
                <c:pt idx="6">
                  <c:v>0.086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 % of Sales Plan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marker>
            <c:spPr>
              <a:solidFill>
                <a:schemeClr val="tx1"/>
              </a:solidFill>
            </c:spPr>
          </c:marker>
          <c:dPt>
            <c:idx val="3"/>
            <c:marker>
              <c:symbol val="triangle"/>
              <c:size val="14"/>
            </c:marker>
            <c:bubble3D val="0"/>
          </c:dPt>
          <c:dPt>
            <c:idx val="4"/>
            <c:marker>
              <c:symbol val="triangle"/>
              <c:size val="14"/>
            </c:marker>
            <c:bubble3D val="0"/>
          </c:dPt>
          <c:dPt>
            <c:idx val="5"/>
            <c:marker>
              <c:symbol val="triangle"/>
              <c:size val="14"/>
            </c:marker>
            <c:bubble3D val="0"/>
          </c:dPt>
          <c:dPt>
            <c:idx val="6"/>
            <c:marker>
              <c:symbol val="triangle"/>
              <c:size val="14"/>
            </c:marker>
            <c:bubble3D val="0"/>
          </c:dPt>
          <c:cat>
            <c:strRef>
              <c:f>Sheet1!$A$2:$A$16</c:f>
              <c:strCache>
                <c:ptCount val="1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  <c:pt idx="12">
                  <c:v>October</c:v>
                </c:pt>
                <c:pt idx="13">
                  <c:v>November</c:v>
                </c:pt>
                <c:pt idx="14">
                  <c:v>December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 formatCode="0.0%">
                  <c:v>0.095</c:v>
                </c:pt>
                <c:pt idx="4" formatCode="0.0%">
                  <c:v>0.095</c:v>
                </c:pt>
                <c:pt idx="5" formatCode="0.0%">
                  <c:v>0.095</c:v>
                </c:pt>
                <c:pt idx="6" formatCode="0.0%">
                  <c:v>0.095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8658120"/>
        <c:axId val="2120500168"/>
      </c:lineChart>
      <c:catAx>
        <c:axId val="212025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381" baseline="0"/>
            </a:pPr>
            <a:endParaRPr lang="en-US"/>
          </a:p>
        </c:txPr>
        <c:crossAx val="2028652584"/>
        <c:crosses val="autoZero"/>
        <c:auto val="1"/>
        <c:lblAlgn val="ctr"/>
        <c:lblOffset val="100"/>
        <c:noMultiLvlLbl val="0"/>
      </c:catAx>
      <c:valAx>
        <c:axId val="20286525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3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$’000</a:t>
                </a:r>
              </a:p>
            </c:rich>
          </c:tx>
          <c:layout>
            <c:manualLayout>
              <c:xMode val="edge"/>
              <c:yMode val="edge"/>
              <c:x val="0.00927534681041427"/>
              <c:y val="6.2176693932676E-5"/>
            </c:manualLayout>
          </c:layout>
          <c:overlay val="0"/>
        </c:title>
        <c:numFmt formatCode="\$#,##0" sourceLinked="0"/>
        <c:majorTickMark val="out"/>
        <c:minorTickMark val="none"/>
        <c:tickLblPos val="nextTo"/>
        <c:txPr>
          <a:bodyPr/>
          <a:lstStyle/>
          <a:p>
            <a:pPr>
              <a:defRPr sz="1381" baseline="0"/>
            </a:pPr>
            <a:endParaRPr lang="en-US"/>
          </a:p>
        </c:txPr>
        <c:crossAx val="2120259160"/>
        <c:crosses val="autoZero"/>
        <c:crossBetween val="between"/>
      </c:valAx>
      <c:catAx>
        <c:axId val="2028658120"/>
        <c:scaling>
          <c:orientation val="minMax"/>
        </c:scaling>
        <c:delete val="1"/>
        <c:axPos val="b"/>
        <c:majorTickMark val="out"/>
        <c:minorTickMark val="none"/>
        <c:tickLblPos val="nextTo"/>
        <c:crossAx val="2120500168"/>
        <c:crosses val="autoZero"/>
        <c:auto val="1"/>
        <c:lblAlgn val="ctr"/>
        <c:lblOffset val="100"/>
        <c:noMultiLvlLbl val="0"/>
      </c:catAx>
      <c:valAx>
        <c:axId val="2120500168"/>
        <c:scaling>
          <c:orientation val="minMax"/>
          <c:max val="0.11"/>
          <c:min val="0.0"/>
        </c:scaling>
        <c:delete val="0"/>
        <c:axPos val="r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381" baseline="0"/>
            </a:pPr>
            <a:endParaRPr lang="en-US"/>
          </a:p>
        </c:txPr>
        <c:crossAx val="2028658120"/>
        <c:crosses val="max"/>
        <c:crossBetween val="between"/>
      </c:valAx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0783050059271646"/>
          <c:y val="0.884065866215051"/>
          <c:w val="0.683477265153737"/>
          <c:h val="0.11318482277094"/>
        </c:manualLayout>
      </c:layout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67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0.45281</cdr:x>
      <cdr:y>0.13254</cdr:y>
    </cdr:from>
    <cdr:to>
      <cdr:x>0.56168</cdr:x>
      <cdr:y>0.20603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03402" y="64931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9.5%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0.45281</cdr:x>
      <cdr:y>0.20603</cdr:y>
    </cdr:from>
    <cdr:to>
      <cdr:x>0.56168</cdr:x>
      <cdr:y>0.27952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03402" y="100935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8.6%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B3251-EFAD-451F-A23E-D32DC27C044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95FC2-DF04-4553-A09A-251A9430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5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29057" indent="-280406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1121626" indent="-224325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570276" indent="-224325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18927" indent="-224325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713C22A2-02FF-47D7-AF04-3D6E1E43D9FA}" type="slidenum">
              <a:rPr lang="en-US" sz="1200" b="0">
                <a:solidFill>
                  <a:schemeClr val="tx1"/>
                </a:solidFill>
                <a:latin typeface="Arial" pitchFamily="34" charset="0"/>
              </a:rPr>
              <a:pPr eaLnBrk="1" hangingPunct="1"/>
              <a:t>1</a:t>
            </a:fld>
            <a:endParaRPr lang="en-US" sz="12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 © 2013 </a:t>
            </a:r>
            <a:r>
              <a:rPr lang="en-US" smtClean="0"/>
              <a:t>Build The </a:t>
            </a:r>
            <a:r>
              <a:rPr lang="en-US" dirty="0" smtClean="0"/>
              <a:t>Culture Advantage Template File</a:t>
            </a:r>
            <a:endParaRPr lang="en-GB" dirty="0" smtClean="0"/>
          </a:p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6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0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7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8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1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8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1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2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D38E9-A307-41E6-936A-880A8CA0FF20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B9790-98D1-42B4-A67A-A443027B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8775" y="152400"/>
            <a:ext cx="681789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sz="2800" dirty="0" smtClean="0"/>
              <a:t>Fixed Cost as % of Sales (</a:t>
            </a:r>
            <a:r>
              <a:rPr lang="en-US" sz="2400" dirty="0" smtClean="0"/>
              <a:t>Example for format only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- April, 2013</a:t>
            </a:r>
            <a:endParaRPr lang="en-US" sz="2800" dirty="0"/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940891"/>
              </p:ext>
            </p:extLst>
          </p:nvPr>
        </p:nvGraphicFramePr>
        <p:xfrm>
          <a:off x="320675" y="1109544"/>
          <a:ext cx="8399463" cy="544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6724650" y="6120825"/>
            <a:ext cx="2571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sz="1600" dirty="0" smtClean="0"/>
              <a:t>[Team </a:t>
            </a:r>
            <a:r>
              <a:rPr lang="en-US" sz="1600" dirty="0"/>
              <a:t>/ Department </a:t>
            </a:r>
            <a:r>
              <a:rPr lang="en-US" sz="1600" dirty="0" smtClean="0"/>
              <a:t>Name]</a:t>
            </a:r>
            <a:endParaRPr lang="en-US" sz="1600" dirty="0"/>
          </a:p>
          <a:p>
            <a:pPr eaLnBrk="1" hangingPunct="1"/>
            <a:r>
              <a:rPr lang="en-US" sz="1600" dirty="0" smtClean="0"/>
              <a:t>Champion – [Name]</a:t>
            </a:r>
            <a:endParaRPr lang="en-US" sz="1600" dirty="0"/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6072188" y="2928938"/>
            <a:ext cx="12858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" name="Isosceles Triangle 2"/>
          <p:cNvSpPr/>
          <p:nvPr/>
        </p:nvSpPr>
        <p:spPr bwMode="auto">
          <a:xfrm>
            <a:off x="4599654" y="6102368"/>
            <a:ext cx="216024" cy="197644"/>
          </a:xfrm>
          <a:prstGeom prst="triangl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481052" y="6226272"/>
            <a:ext cx="432048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959648" y="6231192"/>
            <a:ext cx="432048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813" y="189928"/>
            <a:ext cx="1926787" cy="7244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48" y="6611779"/>
            <a:ext cx="365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Copyright © 2013 Build the Culture Advantage Template File</a:t>
            </a:r>
            <a:endParaRPr lang="en-US"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2637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61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</dc:creator>
  <cp:lastModifiedBy>Shannon Perry</cp:lastModifiedBy>
  <cp:revision>9</cp:revision>
  <dcterms:created xsi:type="dcterms:W3CDTF">2012-10-10T01:38:29Z</dcterms:created>
  <dcterms:modified xsi:type="dcterms:W3CDTF">2013-10-14T13:43:48Z</dcterms:modified>
</cp:coreProperties>
</file>