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27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F5F93-30E2-6944-AA6C-040858BAF9FA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DCB592-337B-A842-99CB-10D013F48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337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 © 2013 </a:t>
            </a:r>
            <a:r>
              <a:rPr lang="en-US" smtClean="0"/>
              <a:t>Build The </a:t>
            </a:r>
            <a:r>
              <a:rPr lang="en-US" dirty="0" smtClean="0"/>
              <a:t>Culture Advantage Template File</a:t>
            </a:r>
            <a:endParaRPr lang="en-GB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CB592-337B-A842-99CB-10D013F4802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157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3EF0-A3C7-4615-92A4-30E22EABF8DE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8BE1-B31B-43C8-9549-20CC26028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04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3EF0-A3C7-4615-92A4-30E22EABF8DE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8BE1-B31B-43C8-9549-20CC26028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798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3EF0-A3C7-4615-92A4-30E22EABF8DE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8BE1-B31B-43C8-9549-20CC26028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231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3EF0-A3C7-4615-92A4-30E22EABF8DE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8BE1-B31B-43C8-9549-20CC26028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604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3EF0-A3C7-4615-92A4-30E22EABF8DE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8BE1-B31B-43C8-9549-20CC26028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542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3EF0-A3C7-4615-92A4-30E22EABF8DE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8BE1-B31B-43C8-9549-20CC26028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940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3EF0-A3C7-4615-92A4-30E22EABF8DE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8BE1-B31B-43C8-9549-20CC26028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900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3EF0-A3C7-4615-92A4-30E22EABF8DE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8BE1-B31B-43C8-9549-20CC26028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687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3EF0-A3C7-4615-92A4-30E22EABF8DE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8BE1-B31B-43C8-9549-20CC26028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09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3EF0-A3C7-4615-92A4-30E22EABF8DE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8BE1-B31B-43C8-9549-20CC26028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83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3EF0-A3C7-4615-92A4-30E22EABF8DE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8BE1-B31B-43C8-9549-20CC26028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13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03EF0-A3C7-4615-92A4-30E22EABF8DE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28BE1-B31B-43C8-9549-20CC26028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806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Excel_97_-_2004_Worksheet1.xls"/><Relationship Id="rId6" Type="http://schemas.openxmlformats.org/officeDocument/2006/relationships/image" Target="../media/image1.emf"/><Relationship Id="rId7" Type="http://schemas.openxmlformats.org/officeDocument/2006/relationships/image" Target="../media/image2.jp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6130547"/>
              </p:ext>
            </p:extLst>
          </p:nvPr>
        </p:nvGraphicFramePr>
        <p:xfrm>
          <a:off x="4610100" y="1066800"/>
          <a:ext cx="4191000" cy="254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Worksheet" r:id="rId5" imgW="3181253" imgH="1914639" progId="Excel.Sheet.8">
                  <p:embed/>
                </p:oleObj>
              </mc:Choice>
              <mc:Fallback>
                <p:oleObj name="Worksheet" r:id="rId5" imgW="3181253" imgH="191463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0100" y="1066800"/>
                        <a:ext cx="4191000" cy="254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304800" y="990600"/>
            <a:ext cx="4065588" cy="3886200"/>
          </a:xfrm>
          <a:prstGeom prst="rect">
            <a:avLst/>
          </a:prstGeom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800" b="1" u="sng" dirty="0" smtClean="0">
                <a:solidFill>
                  <a:srgbClr val="FF0000"/>
                </a:solidFill>
              </a:rPr>
              <a:t>TOP ISSUES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500" dirty="0" smtClean="0">
              <a:solidFill>
                <a:srgbClr val="FF0000"/>
              </a:solidFill>
            </a:endParaRPr>
          </a:p>
          <a:p>
            <a:pPr marL="285750" indent="-285750" algn="l">
              <a:lnSpc>
                <a:spcPct val="90000"/>
              </a:lnSpc>
              <a:spcBef>
                <a:spcPct val="35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500" b="1" dirty="0" smtClean="0">
                <a:solidFill>
                  <a:srgbClr val="FF0000"/>
                </a:solidFill>
              </a:rPr>
              <a:t>Briefly identify the top issues your team is currently managing.  </a:t>
            </a:r>
          </a:p>
          <a:p>
            <a:pPr marL="285750" indent="-285750" algn="l">
              <a:lnSpc>
                <a:spcPct val="90000"/>
              </a:lnSpc>
              <a:spcBef>
                <a:spcPct val="35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500" b="1" dirty="0" smtClean="0">
                <a:solidFill>
                  <a:srgbClr val="FF0000"/>
                </a:solidFill>
              </a:rPr>
              <a:t>List the issue in the form of an action completed or planned / needed going forward so content changes in most months.</a:t>
            </a:r>
          </a:p>
          <a:p>
            <a:pPr marL="285750" indent="-285750" algn="l">
              <a:lnSpc>
                <a:spcPct val="90000"/>
              </a:lnSpc>
              <a:spcBef>
                <a:spcPct val="35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500" b="1" dirty="0" smtClean="0">
                <a:solidFill>
                  <a:srgbClr val="FF0000"/>
                </a:solidFill>
              </a:rPr>
              <a:t>There should be no more than 4-8 top issues identified with bullet points.</a:t>
            </a:r>
          </a:p>
          <a:p>
            <a:pPr marL="285750" indent="-285750" algn="l">
              <a:lnSpc>
                <a:spcPct val="90000"/>
              </a:lnSpc>
              <a:spcBef>
                <a:spcPct val="35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500" b="1" dirty="0" smtClean="0">
                <a:solidFill>
                  <a:srgbClr val="FF0000"/>
                </a:solidFill>
              </a:rPr>
              <a:t>Focus list on work completed over the last month or planned in the upcoming month.</a:t>
            </a:r>
          </a:p>
          <a:p>
            <a:pPr marL="285750" indent="-285750" algn="l">
              <a:lnSpc>
                <a:spcPct val="90000"/>
              </a:lnSpc>
              <a:spcBef>
                <a:spcPct val="35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500" b="1" dirty="0" smtClean="0">
                <a:solidFill>
                  <a:srgbClr val="FF0000"/>
                </a:solidFill>
              </a:rPr>
              <a:t>The list of issues should capture the work consuming the time of the team even if it is different than the objective priorities.</a:t>
            </a:r>
            <a:r>
              <a:rPr lang="en-US" sz="1600" b="1" dirty="0" smtClean="0">
                <a:solidFill>
                  <a:srgbClr val="FF0000"/>
                </a:solidFill>
              </a:rPr>
              <a:t>        </a:t>
            </a:r>
          </a:p>
          <a:p>
            <a:pPr>
              <a:lnSpc>
                <a:spcPct val="90000"/>
              </a:lnSpc>
              <a:spcBef>
                <a:spcPct val="35000"/>
              </a:spcBef>
              <a:defRPr/>
            </a:pP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>
          <a:xfrm>
            <a:off x="4505325" y="990600"/>
            <a:ext cx="4486275" cy="3048000"/>
          </a:xfrm>
          <a:prstGeom prst="rect">
            <a:avLst/>
          </a:prstGeom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1413" tIns="45706" rIns="91413" bIns="45706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77825" indent="-377825" defTabSz="1019175">
              <a:lnSpc>
                <a:spcPct val="90000"/>
              </a:lnSpc>
              <a:spcBef>
                <a:spcPct val="40000"/>
              </a:spcBef>
              <a:buFont typeface="Wingdings" pitchFamily="2" charset="2"/>
              <a:buNone/>
              <a:tabLst>
                <a:tab pos="3622675" algn="l"/>
              </a:tabLst>
            </a:pPr>
            <a:r>
              <a:rPr lang="en-US" sz="1400" b="1" smtClean="0"/>
              <a:t> </a:t>
            </a:r>
            <a:endParaRPr lang="en-US" sz="1400" b="1"/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304800" y="5029200"/>
            <a:ext cx="4038600" cy="1676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1413" tIns="45706" rIns="91413" bIns="45706"/>
          <a:lstStyle/>
          <a:p>
            <a:pPr marL="457200" indent="-457200" algn="ctr">
              <a:spcBef>
                <a:spcPct val="20000"/>
              </a:spcBef>
            </a:pPr>
            <a:r>
              <a:rPr lang="en-US" sz="1600" b="1" dirty="0">
                <a:solidFill>
                  <a:srgbClr val="000066"/>
                </a:solidFill>
              </a:rPr>
              <a:t>Leadership Team Support Required</a:t>
            </a:r>
          </a:p>
          <a:p>
            <a:pPr marL="457200" indent="-457200" algn="ctr">
              <a:spcBef>
                <a:spcPct val="20000"/>
              </a:spcBef>
            </a:pPr>
            <a:endParaRPr lang="en-US" sz="500" b="1" dirty="0">
              <a:solidFill>
                <a:srgbClr val="FF0000"/>
              </a:solidFill>
            </a:endParaRPr>
          </a:p>
          <a:p>
            <a:pPr marL="280988" indent="-280988">
              <a:spcAft>
                <a:spcPts val="600"/>
              </a:spcAft>
              <a:buFontTx/>
              <a:buChar char="•"/>
            </a:pPr>
            <a:r>
              <a:rPr lang="en-US" sz="1200" b="1" dirty="0">
                <a:solidFill>
                  <a:srgbClr val="000066"/>
                </a:solidFill>
              </a:rPr>
              <a:t>Identify </a:t>
            </a:r>
            <a:r>
              <a:rPr lang="en-US" sz="1200" b="1" dirty="0" smtClean="0">
                <a:solidFill>
                  <a:srgbClr val="000066"/>
                </a:solidFill>
              </a:rPr>
              <a:t>issues </a:t>
            </a:r>
            <a:r>
              <a:rPr lang="en-US" sz="1200" b="1" dirty="0">
                <a:solidFill>
                  <a:srgbClr val="000066"/>
                </a:solidFill>
              </a:rPr>
              <a:t>where key management support action is needed.  Do not list actions </a:t>
            </a:r>
            <a:r>
              <a:rPr lang="en-US" sz="1200" b="1" dirty="0" smtClean="0">
                <a:solidFill>
                  <a:srgbClr val="000066"/>
                </a:solidFill>
              </a:rPr>
              <a:t> in-progress </a:t>
            </a:r>
            <a:r>
              <a:rPr lang="en-US" sz="1200" b="1" dirty="0">
                <a:solidFill>
                  <a:srgbClr val="000066"/>
                </a:solidFill>
              </a:rPr>
              <a:t>or agreed upon and planned</a:t>
            </a:r>
            <a:r>
              <a:rPr lang="en-US" sz="1200" b="1" dirty="0" smtClean="0">
                <a:solidFill>
                  <a:srgbClr val="000066"/>
                </a:solidFill>
              </a:rPr>
              <a:t>.  Attempt to resolve issues before listing.</a:t>
            </a:r>
            <a:endParaRPr lang="en-US" sz="1200" b="1" dirty="0">
              <a:solidFill>
                <a:srgbClr val="000066"/>
              </a:solidFill>
            </a:endParaRPr>
          </a:p>
          <a:p>
            <a:pPr marL="280988" indent="-280988">
              <a:spcBef>
                <a:spcPct val="20000"/>
              </a:spcBef>
              <a:buFontTx/>
              <a:buChar char="•"/>
            </a:pPr>
            <a:r>
              <a:rPr lang="en-US" sz="1200" b="1" dirty="0">
                <a:solidFill>
                  <a:srgbClr val="000066"/>
                </a:solidFill>
              </a:rPr>
              <a:t>It is completely acceptable to repeat </a:t>
            </a:r>
            <a:r>
              <a:rPr lang="en-US" sz="1200" b="1" dirty="0" smtClean="0">
                <a:solidFill>
                  <a:srgbClr val="000066"/>
                </a:solidFill>
              </a:rPr>
              <a:t>listing issues </a:t>
            </a:r>
            <a:r>
              <a:rPr lang="en-US" sz="1200" b="1" dirty="0">
                <a:solidFill>
                  <a:srgbClr val="000066"/>
                </a:solidFill>
              </a:rPr>
              <a:t>in subsequent months if management support was not </a:t>
            </a:r>
            <a:r>
              <a:rPr lang="en-US" sz="1200" b="1" dirty="0" smtClean="0">
                <a:solidFill>
                  <a:srgbClr val="000066"/>
                </a:solidFill>
              </a:rPr>
              <a:t>sufficient or the issues remains unresolved.</a:t>
            </a:r>
            <a:endParaRPr lang="en-US" sz="1200" b="1" dirty="0">
              <a:solidFill>
                <a:srgbClr val="000066"/>
              </a:solidFill>
            </a:endParaRP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4503738" y="4114800"/>
            <a:ext cx="4487862" cy="2590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101864" tIns="50932" rIns="101864" bIns="50932"/>
          <a:lstStyle/>
          <a:p>
            <a:pPr marL="382588" indent="-382588" algn="ctr" defTabSz="939800">
              <a:spcBef>
                <a:spcPct val="20000"/>
              </a:spcBef>
              <a:tabLst>
                <a:tab pos="1377950" algn="l"/>
                <a:tab pos="2687638" algn="l"/>
                <a:tab pos="3435350" algn="l"/>
                <a:tab pos="3997325" algn="l"/>
              </a:tabLst>
            </a:pPr>
            <a:r>
              <a:rPr lang="en-US" sz="1100"/>
              <a:t>	</a:t>
            </a:r>
            <a:endParaRPr lang="en-US" sz="1100">
              <a:solidFill>
                <a:srgbClr val="FF3300"/>
              </a:solidFill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6934200" y="16764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endParaRPr lang="en-GB" sz="1800"/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5598192" y="1905000"/>
            <a:ext cx="194560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400" dirty="0"/>
              <a:t>Goal / objective </a:t>
            </a:r>
            <a:r>
              <a:rPr lang="en-US" sz="1400" dirty="0" smtClean="0"/>
              <a:t>priorities: detailed </a:t>
            </a:r>
            <a:r>
              <a:rPr lang="en-US" sz="1400" dirty="0"/>
              <a:t>information on separate tracking </a:t>
            </a:r>
            <a:r>
              <a:rPr lang="en-US" sz="1400" dirty="0" smtClean="0"/>
              <a:t>sheet.</a:t>
            </a:r>
            <a:endParaRPr lang="en-US" sz="1400" dirty="0"/>
          </a:p>
        </p:txBody>
      </p:sp>
      <p:sp>
        <p:nvSpPr>
          <p:cNvPr id="24" name="Line 10"/>
          <p:cNvSpPr>
            <a:spLocks noChangeShapeType="1"/>
          </p:cNvSpPr>
          <p:nvPr/>
        </p:nvSpPr>
        <p:spPr bwMode="auto">
          <a:xfrm flipH="1" flipV="1">
            <a:off x="5228304" y="2431020"/>
            <a:ext cx="3698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n w="38100">
                <a:solidFill>
                  <a:sysClr val="windowText" lastClr="000000"/>
                </a:solidFill>
              </a:ln>
              <a:cs typeface="Arial" charset="0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5867400" y="3021103"/>
            <a:ext cx="146254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400" dirty="0"/>
              <a:t>Arrows to show changes since prior month</a:t>
            </a:r>
          </a:p>
        </p:txBody>
      </p:sp>
      <p:sp>
        <p:nvSpPr>
          <p:cNvPr id="26" name="Line 12"/>
          <p:cNvSpPr>
            <a:spLocks noChangeShapeType="1"/>
          </p:cNvSpPr>
          <p:nvPr/>
        </p:nvSpPr>
        <p:spPr bwMode="auto">
          <a:xfrm flipV="1">
            <a:off x="7162800" y="2819400"/>
            <a:ext cx="304800" cy="266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648200" y="4198374"/>
            <a:ext cx="4114800" cy="215443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002060"/>
                </a:solidFill>
              </a:rPr>
              <a:t>Focus Quadrant </a:t>
            </a:r>
          </a:p>
          <a:p>
            <a:pPr algn="ctr">
              <a:defRPr/>
            </a:pPr>
            <a:r>
              <a:rPr lang="en-US" dirty="0">
                <a:solidFill>
                  <a:srgbClr val="002060"/>
                </a:solidFill>
              </a:rPr>
              <a:t>(unique to each team</a:t>
            </a:r>
            <a:r>
              <a:rPr lang="en-US" sz="1400" dirty="0">
                <a:solidFill>
                  <a:srgbClr val="002060"/>
                </a:solidFill>
              </a:rPr>
              <a:t>)</a:t>
            </a:r>
          </a:p>
          <a:p>
            <a:pPr algn="ctr">
              <a:defRPr/>
            </a:pPr>
            <a:endParaRPr lang="en-US" sz="1400" dirty="0">
              <a:solidFill>
                <a:srgbClr val="002060"/>
              </a:solidFill>
            </a:endParaRPr>
          </a:p>
          <a:p>
            <a:pPr marL="115888" indent="-115888">
              <a:buFontTx/>
              <a:buChar char="-"/>
              <a:defRPr/>
            </a:pPr>
            <a:r>
              <a:rPr lang="en-US" sz="1400" b="1" dirty="0" smtClean="0">
                <a:solidFill>
                  <a:srgbClr val="002060"/>
                </a:solidFill>
              </a:rPr>
              <a:t>This quadrant is focused on the most critical objective or measure </a:t>
            </a:r>
            <a:r>
              <a:rPr lang="en-US" sz="1400" b="1" dirty="0">
                <a:solidFill>
                  <a:srgbClr val="002060"/>
                </a:solidFill>
              </a:rPr>
              <a:t>for </a:t>
            </a:r>
            <a:r>
              <a:rPr lang="en-US" sz="1400" b="1" dirty="0" smtClean="0">
                <a:solidFill>
                  <a:srgbClr val="002060"/>
                </a:solidFill>
              </a:rPr>
              <a:t>each team.</a:t>
            </a:r>
          </a:p>
          <a:p>
            <a:pPr marL="115888" indent="-115888">
              <a:buFontTx/>
              <a:buChar char="-"/>
              <a:defRPr/>
            </a:pPr>
            <a:endParaRPr lang="en-US" sz="1400" b="1" dirty="0">
              <a:solidFill>
                <a:srgbClr val="002060"/>
              </a:solidFill>
            </a:endParaRPr>
          </a:p>
          <a:p>
            <a:pPr marL="115888" indent="-115888">
              <a:buFontTx/>
              <a:buChar char="-"/>
              <a:defRPr/>
            </a:pPr>
            <a:r>
              <a:rPr lang="en-US" sz="1400" b="1" dirty="0" smtClean="0">
                <a:solidFill>
                  <a:srgbClr val="002060"/>
                </a:solidFill>
              </a:rPr>
              <a:t>Each team </a:t>
            </a:r>
            <a:r>
              <a:rPr lang="en-US" sz="1400" b="1" dirty="0">
                <a:solidFill>
                  <a:srgbClr val="002060"/>
                </a:solidFill>
              </a:rPr>
              <a:t>customizes </a:t>
            </a:r>
            <a:r>
              <a:rPr lang="en-US" sz="1400" b="1" dirty="0" smtClean="0">
                <a:solidFill>
                  <a:srgbClr val="002060"/>
                </a:solidFill>
              </a:rPr>
              <a:t>this  quadrant with </a:t>
            </a:r>
            <a:r>
              <a:rPr lang="en-US" sz="1400" b="1" dirty="0">
                <a:solidFill>
                  <a:srgbClr val="002060"/>
                </a:solidFill>
              </a:rPr>
              <a:t>current versus plan status on a key measure or other improvement </a:t>
            </a:r>
            <a:r>
              <a:rPr lang="en-US" sz="1400" b="1" dirty="0" smtClean="0">
                <a:solidFill>
                  <a:srgbClr val="002060"/>
                </a:solidFill>
              </a:rPr>
              <a:t>priority.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29" name="Title 7"/>
          <p:cNvSpPr txBox="1">
            <a:spLocks/>
          </p:cNvSpPr>
          <p:nvPr/>
        </p:nvSpPr>
        <p:spPr>
          <a:xfrm>
            <a:off x="304800" y="152400"/>
            <a:ext cx="7772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/>
              <a:t>[Team / Department Name]</a:t>
            </a:r>
            <a:br>
              <a:rPr lang="en-US" sz="2400" b="1" dirty="0" smtClean="0"/>
            </a:br>
            <a:r>
              <a:rPr lang="en-US" sz="2400" b="1" dirty="0" smtClean="0"/>
              <a:t>- [Month]</a:t>
            </a:r>
            <a:endParaRPr lang="en-US" sz="2400" b="1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76200"/>
            <a:ext cx="2123499" cy="798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67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227</Words>
  <Application>Microsoft Macintosh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Worksheet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</dc:creator>
  <cp:lastModifiedBy>Shannon Perry</cp:lastModifiedBy>
  <cp:revision>5</cp:revision>
  <dcterms:created xsi:type="dcterms:W3CDTF">2013-08-04T09:49:44Z</dcterms:created>
  <dcterms:modified xsi:type="dcterms:W3CDTF">2013-10-14T13:44:18Z</dcterms:modified>
</cp:coreProperties>
</file>