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789" autoAdjust="0"/>
    <p:restoredTop sz="92885" autoAdjust="0"/>
  </p:normalViewPr>
  <p:slideViewPr>
    <p:cSldViewPr>
      <p:cViewPr>
        <p:scale>
          <a:sx n="76" d="100"/>
          <a:sy n="76" d="100"/>
        </p:scale>
        <p:origin x="-175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DA78A-4C9C-F140-82E9-FC7F0C762EFD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17DD5-0A32-0041-8462-E779DBC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 © 2013 Build The Culture Advantage Template File</a:t>
            </a:r>
            <a:endParaRPr lang="en-GB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17DD5-0A32-0041-8462-E779DBC695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5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9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9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6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1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1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0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E02A1-3766-4D41-8A76-4368FAF1F242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6686-28ED-440C-9F7A-EDDBFCC1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5" name="Text Box 73"/>
          <p:cNvSpPr txBox="1">
            <a:spLocks noChangeArrowheads="1"/>
          </p:cNvSpPr>
          <p:nvPr/>
        </p:nvSpPr>
        <p:spPr bwMode="auto">
          <a:xfrm>
            <a:off x="3124200" y="228600"/>
            <a:ext cx="27991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chemeClr val="tx1"/>
                </a:solidFill>
              </a:rPr>
              <a:t>Strategic Priorities</a:t>
            </a:r>
            <a:endParaRPr lang="en-US" sz="2800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sz="2000" dirty="0" smtClean="0">
                <a:solidFill>
                  <a:schemeClr val="tx1"/>
                </a:solidFill>
              </a:rPr>
              <a:t>[Date]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28600"/>
            <a:ext cx="2063495" cy="77587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17856" y="1304411"/>
            <a:ext cx="1972944" cy="5172589"/>
            <a:chOff x="617856" y="1143000"/>
            <a:chExt cx="1972944" cy="5172589"/>
          </a:xfrm>
        </p:grpSpPr>
        <p:sp>
          <p:nvSpPr>
            <p:cNvPr id="88" name="AutoShape 7"/>
            <p:cNvSpPr>
              <a:spLocks noChangeArrowheads="1"/>
            </p:cNvSpPr>
            <p:nvPr/>
          </p:nvSpPr>
          <p:spPr bwMode="auto">
            <a:xfrm>
              <a:off x="644049" y="2225657"/>
              <a:ext cx="1747838" cy="18631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AutoShape 8"/>
            <p:cNvSpPr>
              <a:spLocks noChangeArrowheads="1"/>
            </p:cNvSpPr>
            <p:nvPr/>
          </p:nvSpPr>
          <p:spPr bwMode="auto">
            <a:xfrm flipV="1">
              <a:off x="832168" y="2143106"/>
              <a:ext cx="1371600" cy="417248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0" name="Group 16"/>
            <p:cNvGrpSpPr>
              <a:grpSpLocks/>
            </p:cNvGrpSpPr>
            <p:nvPr/>
          </p:nvGrpSpPr>
          <p:grpSpPr bwMode="auto">
            <a:xfrm>
              <a:off x="639763" y="1143000"/>
              <a:ext cx="1800225" cy="1576388"/>
              <a:chOff x="4195" y="2750"/>
              <a:chExt cx="1134" cy="993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91" name="Group 17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  <a:grpFill/>
            </p:grpSpPr>
            <p:sp>
              <p:nvSpPr>
                <p:cNvPr id="94" name="Oval 18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5" name="Oval 19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92" name="Oval 20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Oval 21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949325" y="1646220"/>
              <a:ext cx="1223963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aseline="-25000">
                  <a:solidFill>
                    <a:schemeClr val="bg1"/>
                  </a:solidFill>
                  <a:ea typeface="굴림" charset="-127"/>
                </a:rPr>
                <a:t>Concept</a:t>
              </a:r>
              <a:endParaRPr lang="en-US" sz="2800" baseline="-25000">
                <a:solidFill>
                  <a:schemeClr val="bg1"/>
                </a:solidFill>
              </a:endParaRPr>
            </a:p>
          </p:txBody>
        </p:sp>
        <p:grpSp>
          <p:nvGrpSpPr>
            <p:cNvPr id="97" name="Group 40"/>
            <p:cNvGrpSpPr>
              <a:grpSpLocks/>
            </p:cNvGrpSpPr>
            <p:nvPr/>
          </p:nvGrpSpPr>
          <p:grpSpPr bwMode="auto">
            <a:xfrm>
              <a:off x="617856" y="1157288"/>
              <a:ext cx="1800225" cy="1576387"/>
              <a:chOff x="868" y="1477"/>
              <a:chExt cx="4251" cy="2141"/>
            </a:xfr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98" name="Oval 41"/>
              <p:cNvSpPr>
                <a:spLocks noChangeArrowheads="1"/>
              </p:cNvSpPr>
              <p:nvPr/>
            </p:nvSpPr>
            <p:spPr bwMode="auto">
              <a:xfrm>
                <a:off x="868" y="1477"/>
                <a:ext cx="4251" cy="214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Oval 42"/>
              <p:cNvSpPr>
                <a:spLocks noChangeArrowheads="1"/>
              </p:cNvSpPr>
              <p:nvPr/>
            </p:nvSpPr>
            <p:spPr bwMode="auto">
              <a:xfrm>
                <a:off x="930" y="1480"/>
                <a:ext cx="4143" cy="208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0" name="Oval 43"/>
            <p:cNvSpPr>
              <a:spLocks noChangeArrowheads="1"/>
            </p:cNvSpPr>
            <p:nvPr/>
          </p:nvSpPr>
          <p:spPr bwMode="auto">
            <a:xfrm flipH="1">
              <a:off x="761525" y="1301732"/>
              <a:ext cx="1512887" cy="1255713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286000" y="4182845"/>
              <a:ext cx="304800" cy="1713783"/>
              <a:chOff x="2286000" y="4182845"/>
              <a:chExt cx="304800" cy="1713783"/>
            </a:xfrm>
          </p:grpSpPr>
          <p:sp>
            <p:nvSpPr>
              <p:cNvPr id="39958" name="Oval 46"/>
              <p:cNvSpPr>
                <a:spLocks noChangeArrowheads="1"/>
              </p:cNvSpPr>
              <p:nvPr/>
            </p:nvSpPr>
            <p:spPr bwMode="auto">
              <a:xfrm>
                <a:off x="2286000" y="4182845"/>
                <a:ext cx="304800" cy="20183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961" name="Oval 49"/>
              <p:cNvSpPr>
                <a:spLocks noChangeArrowheads="1"/>
              </p:cNvSpPr>
              <p:nvPr/>
            </p:nvSpPr>
            <p:spPr bwMode="auto">
              <a:xfrm>
                <a:off x="2286000" y="5668028"/>
                <a:ext cx="304800" cy="2286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978" name="Oval 46"/>
              <p:cNvSpPr>
                <a:spLocks noChangeArrowheads="1"/>
              </p:cNvSpPr>
              <p:nvPr/>
            </p:nvSpPr>
            <p:spPr bwMode="auto">
              <a:xfrm>
                <a:off x="2286000" y="4689287"/>
                <a:ext cx="304800" cy="22860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979" name="Oval 75"/>
              <p:cNvSpPr>
                <a:spLocks noChangeArrowheads="1"/>
              </p:cNvSpPr>
              <p:nvPr/>
            </p:nvSpPr>
            <p:spPr bwMode="auto">
              <a:xfrm>
                <a:off x="2286000" y="5184921"/>
                <a:ext cx="304800" cy="22860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1" name="Rectangle 44"/>
          <p:cNvSpPr>
            <a:spLocks noChangeArrowheads="1"/>
          </p:cNvSpPr>
          <p:nvPr/>
        </p:nvSpPr>
        <p:spPr bwMode="auto">
          <a:xfrm>
            <a:off x="762000" y="1524000"/>
            <a:ext cx="1524000" cy="115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baseline="-25000" dirty="0" smtClean="0">
                <a:solidFill>
                  <a:schemeClr val="tx1"/>
                </a:solidFill>
                <a:ea typeface="굴림" charset="-127"/>
              </a:rPr>
              <a:t>Strategic Priority</a:t>
            </a:r>
          </a:p>
          <a:p>
            <a:pPr algn="ctr"/>
            <a:r>
              <a:rPr lang="en-US" sz="2800" b="1" i="1" baseline="-25000" dirty="0" smtClean="0">
                <a:solidFill>
                  <a:schemeClr val="tx1"/>
                </a:solidFill>
                <a:ea typeface="굴림" charset="-127"/>
              </a:rPr>
              <a:t>One</a:t>
            </a:r>
            <a:endParaRPr lang="en-US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39957" name="Text Box 45"/>
          <p:cNvSpPr txBox="1">
            <a:spLocks noChangeArrowheads="1"/>
          </p:cNvSpPr>
          <p:nvPr/>
        </p:nvSpPr>
        <p:spPr bwMode="auto">
          <a:xfrm>
            <a:off x="838200" y="3038248"/>
            <a:ext cx="1371600" cy="122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635000" indent="1143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Slogan / Description</a:t>
            </a: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algn="ctr" eaLnBrk="1" hangingPunct="1"/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buFontTx/>
              <a:buChar char="•"/>
            </a:pP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lvl="2" eaLnBrk="1" hangingPunct="1"/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147" name="Text Box 45"/>
          <p:cNvSpPr txBox="1">
            <a:spLocks noChangeArrowheads="1"/>
          </p:cNvSpPr>
          <p:nvPr/>
        </p:nvSpPr>
        <p:spPr bwMode="auto">
          <a:xfrm>
            <a:off x="838200" y="4321606"/>
            <a:ext cx="13716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635000" indent="1143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1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2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3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4</a:t>
            </a: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6629400" y="1304411"/>
            <a:ext cx="1972944" cy="5172589"/>
            <a:chOff x="617856" y="1143000"/>
            <a:chExt cx="1972944" cy="5172589"/>
          </a:xfrm>
        </p:grpSpPr>
        <p:sp>
          <p:nvSpPr>
            <p:cNvPr id="175" name="AutoShape 7"/>
            <p:cNvSpPr>
              <a:spLocks noChangeArrowheads="1"/>
            </p:cNvSpPr>
            <p:nvPr/>
          </p:nvSpPr>
          <p:spPr bwMode="auto">
            <a:xfrm>
              <a:off x="644049" y="2225657"/>
              <a:ext cx="1747838" cy="18631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AutoShape 8"/>
            <p:cNvSpPr>
              <a:spLocks noChangeArrowheads="1"/>
            </p:cNvSpPr>
            <p:nvPr/>
          </p:nvSpPr>
          <p:spPr bwMode="auto">
            <a:xfrm flipV="1">
              <a:off x="832168" y="2143106"/>
              <a:ext cx="1371600" cy="417248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77" name="Group 16"/>
            <p:cNvGrpSpPr>
              <a:grpSpLocks/>
            </p:cNvGrpSpPr>
            <p:nvPr/>
          </p:nvGrpSpPr>
          <p:grpSpPr bwMode="auto">
            <a:xfrm>
              <a:off x="639763" y="1143000"/>
              <a:ext cx="1800225" cy="1576388"/>
              <a:chOff x="4195" y="2750"/>
              <a:chExt cx="1134" cy="993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188" name="Group 17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  <a:grpFill/>
            </p:grpSpPr>
            <p:sp>
              <p:nvSpPr>
                <p:cNvPr id="191" name="Oval 18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2" name="Oval 19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89" name="Oval 20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90" name="Oval 21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8" name="Rectangle 22"/>
            <p:cNvSpPr>
              <a:spLocks noChangeArrowheads="1"/>
            </p:cNvSpPr>
            <p:nvPr/>
          </p:nvSpPr>
          <p:spPr bwMode="auto">
            <a:xfrm>
              <a:off x="949325" y="1646220"/>
              <a:ext cx="1223963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aseline="-25000">
                  <a:solidFill>
                    <a:schemeClr val="bg1"/>
                  </a:solidFill>
                  <a:ea typeface="굴림" charset="-127"/>
                </a:rPr>
                <a:t>Concept</a:t>
              </a:r>
              <a:endParaRPr lang="en-US" sz="2800" baseline="-25000">
                <a:solidFill>
                  <a:schemeClr val="bg1"/>
                </a:solidFill>
              </a:endParaRPr>
            </a:p>
          </p:txBody>
        </p:sp>
        <p:grpSp>
          <p:nvGrpSpPr>
            <p:cNvPr id="179" name="Group 40"/>
            <p:cNvGrpSpPr>
              <a:grpSpLocks/>
            </p:cNvGrpSpPr>
            <p:nvPr/>
          </p:nvGrpSpPr>
          <p:grpSpPr bwMode="auto">
            <a:xfrm>
              <a:off x="617856" y="1157288"/>
              <a:ext cx="1800225" cy="1576387"/>
              <a:chOff x="868" y="1477"/>
              <a:chExt cx="4251" cy="2141"/>
            </a:xfr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186" name="Oval 41"/>
              <p:cNvSpPr>
                <a:spLocks noChangeArrowheads="1"/>
              </p:cNvSpPr>
              <p:nvPr/>
            </p:nvSpPr>
            <p:spPr bwMode="auto">
              <a:xfrm>
                <a:off x="868" y="1477"/>
                <a:ext cx="4251" cy="214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7" name="Oval 42"/>
              <p:cNvSpPr>
                <a:spLocks noChangeArrowheads="1"/>
              </p:cNvSpPr>
              <p:nvPr/>
            </p:nvSpPr>
            <p:spPr bwMode="auto">
              <a:xfrm>
                <a:off x="930" y="1480"/>
                <a:ext cx="4143" cy="208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0" name="Oval 43"/>
            <p:cNvSpPr>
              <a:spLocks noChangeArrowheads="1"/>
            </p:cNvSpPr>
            <p:nvPr/>
          </p:nvSpPr>
          <p:spPr bwMode="auto">
            <a:xfrm flipH="1">
              <a:off x="761525" y="1301732"/>
              <a:ext cx="1512887" cy="125571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p:grpSp>
          <p:nvGrpSpPr>
            <p:cNvPr id="181" name="Group 180"/>
            <p:cNvGrpSpPr/>
            <p:nvPr/>
          </p:nvGrpSpPr>
          <p:grpSpPr>
            <a:xfrm>
              <a:off x="2286000" y="4182845"/>
              <a:ext cx="304800" cy="1713783"/>
              <a:chOff x="2286000" y="4182845"/>
              <a:chExt cx="304800" cy="1713783"/>
            </a:xfrm>
          </p:grpSpPr>
          <p:sp>
            <p:nvSpPr>
              <p:cNvPr id="182" name="Oval 46"/>
              <p:cNvSpPr>
                <a:spLocks noChangeArrowheads="1"/>
              </p:cNvSpPr>
              <p:nvPr/>
            </p:nvSpPr>
            <p:spPr bwMode="auto">
              <a:xfrm>
                <a:off x="2286000" y="4182845"/>
                <a:ext cx="304800" cy="20183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al 49"/>
              <p:cNvSpPr>
                <a:spLocks noChangeArrowheads="1"/>
              </p:cNvSpPr>
              <p:nvPr/>
            </p:nvSpPr>
            <p:spPr bwMode="auto">
              <a:xfrm>
                <a:off x="2286000" y="5668028"/>
                <a:ext cx="304800" cy="2286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46"/>
              <p:cNvSpPr>
                <a:spLocks noChangeArrowheads="1"/>
              </p:cNvSpPr>
              <p:nvPr/>
            </p:nvSpPr>
            <p:spPr bwMode="auto">
              <a:xfrm>
                <a:off x="2286000" y="4689287"/>
                <a:ext cx="3048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Oval 75"/>
              <p:cNvSpPr>
                <a:spLocks noChangeArrowheads="1"/>
              </p:cNvSpPr>
              <p:nvPr/>
            </p:nvSpPr>
            <p:spPr bwMode="auto">
              <a:xfrm>
                <a:off x="2286000" y="5172395"/>
                <a:ext cx="3048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2" name="Rectangle 44"/>
          <p:cNvSpPr>
            <a:spLocks noChangeArrowheads="1"/>
          </p:cNvSpPr>
          <p:nvPr/>
        </p:nvSpPr>
        <p:spPr bwMode="auto">
          <a:xfrm>
            <a:off x="6773544" y="1524000"/>
            <a:ext cx="152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baseline="-25000" dirty="0" smtClean="0">
                <a:solidFill>
                  <a:schemeClr val="tx1"/>
                </a:solidFill>
                <a:ea typeface="굴림" charset="-127"/>
              </a:rPr>
              <a:t>Strategic Priority</a:t>
            </a:r>
          </a:p>
          <a:p>
            <a:pPr algn="ctr"/>
            <a:r>
              <a:rPr lang="en-US" sz="2800" b="1" i="1" baseline="-25000" dirty="0" smtClean="0">
                <a:solidFill>
                  <a:schemeClr val="tx1"/>
                </a:solidFill>
                <a:ea typeface="굴림" charset="-127"/>
              </a:rPr>
              <a:t>Three</a:t>
            </a:r>
            <a:endParaRPr lang="en-US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173" name="Text Box 45"/>
          <p:cNvSpPr txBox="1">
            <a:spLocks noChangeArrowheads="1"/>
          </p:cNvSpPr>
          <p:nvPr/>
        </p:nvSpPr>
        <p:spPr bwMode="auto">
          <a:xfrm>
            <a:off x="6849744" y="3038248"/>
            <a:ext cx="1371600" cy="122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635000" indent="1143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Slogan / Description</a:t>
            </a: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algn="ctr" eaLnBrk="1" hangingPunct="1"/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buFontTx/>
              <a:buChar char="•"/>
            </a:pP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lvl="2" eaLnBrk="1" hangingPunct="1"/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174" name="Text Box 45"/>
          <p:cNvSpPr txBox="1">
            <a:spLocks noChangeArrowheads="1"/>
          </p:cNvSpPr>
          <p:nvPr/>
        </p:nvSpPr>
        <p:spPr bwMode="auto">
          <a:xfrm>
            <a:off x="6849744" y="4321606"/>
            <a:ext cx="13716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635000" indent="1143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1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2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3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4</a:t>
            </a: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3623628" y="1304411"/>
            <a:ext cx="1972944" cy="5172589"/>
            <a:chOff x="617856" y="1143000"/>
            <a:chExt cx="1972944" cy="5172589"/>
          </a:xfrm>
        </p:grpSpPr>
        <p:sp>
          <p:nvSpPr>
            <p:cNvPr id="198" name="AutoShape 7"/>
            <p:cNvSpPr>
              <a:spLocks noChangeArrowheads="1"/>
            </p:cNvSpPr>
            <p:nvPr/>
          </p:nvSpPr>
          <p:spPr bwMode="auto">
            <a:xfrm>
              <a:off x="644049" y="2225657"/>
              <a:ext cx="1747838" cy="18631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AutoShape 8"/>
            <p:cNvSpPr>
              <a:spLocks noChangeArrowheads="1"/>
            </p:cNvSpPr>
            <p:nvPr/>
          </p:nvSpPr>
          <p:spPr bwMode="auto">
            <a:xfrm flipV="1">
              <a:off x="832168" y="2143106"/>
              <a:ext cx="1371600" cy="417248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0" name="Group 16"/>
            <p:cNvGrpSpPr>
              <a:grpSpLocks/>
            </p:cNvGrpSpPr>
            <p:nvPr/>
          </p:nvGrpSpPr>
          <p:grpSpPr bwMode="auto">
            <a:xfrm>
              <a:off x="639763" y="1143000"/>
              <a:ext cx="1800225" cy="1576388"/>
              <a:chOff x="4195" y="2750"/>
              <a:chExt cx="1134" cy="993"/>
            </a:xfrm>
            <a:solidFill>
              <a:schemeClr val="bg1">
                <a:lumMod val="50000"/>
              </a:schemeClr>
            </a:solidFill>
          </p:grpSpPr>
          <p:grpSp>
            <p:nvGrpSpPr>
              <p:cNvPr id="211" name="Group 17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  <a:grpFill/>
            </p:grpSpPr>
            <p:sp>
              <p:nvSpPr>
                <p:cNvPr id="214" name="Oval 18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" name="Oval 19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2" name="Oval 20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213" name="Oval 21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1" name="Rectangle 22"/>
            <p:cNvSpPr>
              <a:spLocks noChangeArrowheads="1"/>
            </p:cNvSpPr>
            <p:nvPr/>
          </p:nvSpPr>
          <p:spPr bwMode="auto">
            <a:xfrm>
              <a:off x="949325" y="1646220"/>
              <a:ext cx="1223963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2800" baseline="-25000">
                  <a:solidFill>
                    <a:schemeClr val="bg1"/>
                  </a:solidFill>
                  <a:ea typeface="굴림" charset="-127"/>
                </a:rPr>
                <a:t>Concept</a:t>
              </a:r>
              <a:endParaRPr lang="en-US" sz="2800" baseline="-25000">
                <a:solidFill>
                  <a:schemeClr val="bg1"/>
                </a:solidFill>
              </a:endParaRPr>
            </a:p>
          </p:txBody>
        </p:sp>
        <p:grpSp>
          <p:nvGrpSpPr>
            <p:cNvPr id="202" name="Group 40"/>
            <p:cNvGrpSpPr>
              <a:grpSpLocks/>
            </p:cNvGrpSpPr>
            <p:nvPr/>
          </p:nvGrpSpPr>
          <p:grpSpPr bwMode="auto">
            <a:xfrm>
              <a:off x="617856" y="1157288"/>
              <a:ext cx="1800225" cy="1576387"/>
              <a:chOff x="868" y="1477"/>
              <a:chExt cx="4251" cy="2141"/>
            </a:xfr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209" name="Oval 41"/>
              <p:cNvSpPr>
                <a:spLocks noChangeArrowheads="1"/>
              </p:cNvSpPr>
              <p:nvPr/>
            </p:nvSpPr>
            <p:spPr bwMode="auto">
              <a:xfrm>
                <a:off x="868" y="1477"/>
                <a:ext cx="4251" cy="2141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" name="Oval 42"/>
              <p:cNvSpPr>
                <a:spLocks noChangeArrowheads="1"/>
              </p:cNvSpPr>
              <p:nvPr/>
            </p:nvSpPr>
            <p:spPr bwMode="auto">
              <a:xfrm>
                <a:off x="930" y="1480"/>
                <a:ext cx="4143" cy="208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3" name="Oval 43"/>
            <p:cNvSpPr>
              <a:spLocks noChangeArrowheads="1"/>
            </p:cNvSpPr>
            <p:nvPr/>
          </p:nvSpPr>
          <p:spPr bwMode="auto">
            <a:xfrm flipH="1">
              <a:off x="761525" y="1301732"/>
              <a:ext cx="1512887" cy="125571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2286000" y="4182845"/>
              <a:ext cx="304800" cy="1713783"/>
              <a:chOff x="2286000" y="4182845"/>
              <a:chExt cx="304800" cy="1713783"/>
            </a:xfrm>
          </p:grpSpPr>
          <p:sp>
            <p:nvSpPr>
              <p:cNvPr id="205" name="Oval 46"/>
              <p:cNvSpPr>
                <a:spLocks noChangeArrowheads="1"/>
              </p:cNvSpPr>
              <p:nvPr/>
            </p:nvSpPr>
            <p:spPr bwMode="auto">
              <a:xfrm>
                <a:off x="2286000" y="4182845"/>
                <a:ext cx="304800" cy="20183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Oval 49"/>
              <p:cNvSpPr>
                <a:spLocks noChangeArrowheads="1"/>
              </p:cNvSpPr>
              <p:nvPr/>
            </p:nvSpPr>
            <p:spPr bwMode="auto">
              <a:xfrm>
                <a:off x="2286000" y="5668028"/>
                <a:ext cx="304800" cy="22860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Oval 46"/>
              <p:cNvSpPr>
                <a:spLocks noChangeArrowheads="1"/>
              </p:cNvSpPr>
              <p:nvPr/>
            </p:nvSpPr>
            <p:spPr bwMode="auto">
              <a:xfrm>
                <a:off x="2286000" y="4689287"/>
                <a:ext cx="304800" cy="2286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75"/>
              <p:cNvSpPr>
                <a:spLocks noChangeArrowheads="1"/>
              </p:cNvSpPr>
              <p:nvPr/>
            </p:nvSpPr>
            <p:spPr bwMode="auto">
              <a:xfrm>
                <a:off x="2286000" y="5172395"/>
                <a:ext cx="304800" cy="22860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5" name="Rectangle 44"/>
          <p:cNvSpPr>
            <a:spLocks noChangeArrowheads="1"/>
          </p:cNvSpPr>
          <p:nvPr/>
        </p:nvSpPr>
        <p:spPr bwMode="auto">
          <a:xfrm>
            <a:off x="3767772" y="1524000"/>
            <a:ext cx="152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baseline="-25000" dirty="0" smtClean="0">
                <a:solidFill>
                  <a:schemeClr val="tx1"/>
                </a:solidFill>
                <a:ea typeface="굴림" charset="-127"/>
              </a:rPr>
              <a:t>Strategic Priority</a:t>
            </a:r>
          </a:p>
          <a:p>
            <a:pPr algn="ctr"/>
            <a:r>
              <a:rPr lang="en-US" sz="2800" b="1" i="1" baseline="-25000" dirty="0" smtClean="0">
                <a:solidFill>
                  <a:schemeClr val="tx1"/>
                </a:solidFill>
                <a:ea typeface="굴림" charset="-127"/>
              </a:rPr>
              <a:t>Two</a:t>
            </a:r>
            <a:endParaRPr lang="en-US" sz="2800" b="1" i="1" baseline="-25000" dirty="0">
              <a:solidFill>
                <a:schemeClr val="tx1"/>
              </a:solidFill>
            </a:endParaRPr>
          </a:p>
        </p:txBody>
      </p:sp>
      <p:sp>
        <p:nvSpPr>
          <p:cNvPr id="196" name="Text Box 45"/>
          <p:cNvSpPr txBox="1">
            <a:spLocks noChangeArrowheads="1"/>
          </p:cNvSpPr>
          <p:nvPr/>
        </p:nvSpPr>
        <p:spPr bwMode="auto">
          <a:xfrm>
            <a:off x="3843972" y="3038248"/>
            <a:ext cx="1371600" cy="122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635000" indent="1143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Slogan / Description</a:t>
            </a: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algn="ctr" eaLnBrk="1" hangingPunct="1"/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buFontTx/>
              <a:buChar char="•"/>
            </a:pP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  <a:p>
            <a:pPr lvl="2" eaLnBrk="1" hangingPunct="1"/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197" name="Text Box 45"/>
          <p:cNvSpPr txBox="1">
            <a:spLocks noChangeArrowheads="1"/>
          </p:cNvSpPr>
          <p:nvPr/>
        </p:nvSpPr>
        <p:spPr bwMode="auto">
          <a:xfrm>
            <a:off x="3843972" y="4321606"/>
            <a:ext cx="13716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1pPr>
            <a:lvl2pPr marL="742950" indent="-28575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2pPr>
            <a:lvl3pPr marL="635000" indent="1143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300" b="1">
                <a:solidFill>
                  <a:schemeClr val="tx2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1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2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3</a:t>
            </a:r>
          </a:p>
          <a:p>
            <a:pPr marL="171450" indent="-171450" eaLnBrk="1" hangingPunct="1">
              <a:spcAft>
                <a:spcPts val="2400"/>
              </a:spcAft>
              <a:buFont typeface="Arial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  <a:latin typeface="Verdana" pitchFamily="34" charset="0"/>
                <a:ea typeface="굴림" charset="-127"/>
              </a:rPr>
              <a:t>Goal 4</a:t>
            </a:r>
            <a:endParaRPr lang="en-US" altLang="ko-KR" sz="1200" dirty="0">
              <a:solidFill>
                <a:schemeClr val="tx1"/>
              </a:solidFill>
              <a:latin typeface="Verdana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8920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60</Words>
  <Application>Microsoft Macintosh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Shannon Perry</cp:lastModifiedBy>
  <cp:revision>11</cp:revision>
  <dcterms:created xsi:type="dcterms:W3CDTF">2012-10-10T23:21:00Z</dcterms:created>
  <dcterms:modified xsi:type="dcterms:W3CDTF">2013-10-14T13:44:30Z</dcterms:modified>
</cp:coreProperties>
</file>